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11EE0A1-AFB1-4838-8329-32E99C46C110}" type="datetimeFigureOut">
              <a:rPr lang="ru-RU" smtClean="0"/>
              <a:t>04.12.2013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36EFBC43-E343-463A-86A5-ED73DCF2F55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1EE0A1-AFB1-4838-8329-32E99C46C110}"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1EE0A1-AFB1-4838-8329-32E99C46C110}"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1EE0A1-AFB1-4838-8329-32E99C46C110}"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11EE0A1-AFB1-4838-8329-32E99C46C110}" type="datetimeFigureOut">
              <a:rPr lang="ru-RU" smtClean="0"/>
              <a:t>04.12.2013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EFBC43-E343-463A-86A5-ED73DCF2F55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11EE0A1-AFB1-4838-8329-32E99C46C110}"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11EE0A1-AFB1-4838-8329-32E99C46C110}" type="datetimeFigureOut">
              <a:rPr lang="ru-RU" smtClean="0"/>
              <a:t>04.12.2013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11EE0A1-AFB1-4838-8329-32E99C46C110}" type="datetimeFigureOut">
              <a:rPr lang="ru-RU" smtClean="0"/>
              <a:t>04.12.2013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1EE0A1-AFB1-4838-8329-32E99C46C110}" type="datetimeFigureOut">
              <a:rPr lang="ru-RU" smtClean="0"/>
              <a:t>04.12.2013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11EE0A1-AFB1-4838-8329-32E99C46C110}"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EFBC43-E343-463A-86A5-ED73DCF2F55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11EE0A1-AFB1-4838-8329-32E99C46C110}" type="datetimeFigureOut">
              <a:rPr lang="ru-RU" smtClean="0"/>
              <a:t>04.12.2013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36EFBC43-E343-463A-86A5-ED73DCF2F55A}"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1EE0A1-AFB1-4838-8329-32E99C46C110}" type="datetimeFigureOut">
              <a:rPr lang="ru-RU" smtClean="0"/>
              <a:t>04.12.2013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EFBC43-E343-463A-86A5-ED73DCF2F55A}"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4291"/>
            <a:ext cx="7772400" cy="1143007"/>
          </a:xfrm>
        </p:spPr>
        <p:txBody>
          <a:bodyPr>
            <a:normAutofit/>
          </a:bodyPr>
          <a:lstStyle/>
          <a:p>
            <a:r>
              <a:rPr lang="ru-RU" sz="2400" b="1" dirty="0" err="1">
                <a:latin typeface="Times New Roman Taj" pitchFamily="18" charset="0"/>
              </a:rPr>
              <a:t>Муаммо</a:t>
            </a:r>
            <a:r>
              <a:rPr lang="ru-RU" sz="2400" b="1" dirty="0">
                <a:latin typeface="Times New Roman Taj" pitchFamily="18" charset="0"/>
              </a:rPr>
              <a:t>{</a:t>
            </a:r>
            <a:r>
              <a:rPr lang="ru-RU" sz="2400" b="1" dirty="0" err="1">
                <a:latin typeface="Times New Roman Taj" pitchFamily="18" charset="0"/>
              </a:rPr>
              <a:t>ои</a:t>
            </a:r>
            <a:r>
              <a:rPr lang="ru-RU" sz="2400" b="1" dirty="0">
                <a:latin typeface="Times New Roman Taj" pitchFamily="18" charset="0"/>
              </a:rPr>
              <a:t>  </a:t>
            </a:r>
            <a:r>
              <a:rPr lang="ru-RU" sz="2400" b="1" dirty="0" err="1">
                <a:latin typeface="Times New Roman Taj" pitchFamily="18" charset="0"/>
              </a:rPr>
              <a:t>асосb</a:t>
            </a:r>
            <a:r>
              <a:rPr lang="ru-RU" sz="2400" b="1" dirty="0">
                <a:latin typeface="Times New Roman Taj" pitchFamily="18" charset="0"/>
              </a:rPr>
              <a:t>  дар  </a:t>
            </a:r>
            <a:r>
              <a:rPr lang="ru-RU" sz="2400" b="1" dirty="0" err="1">
                <a:latin typeface="Times New Roman Taj" pitchFamily="18" charset="0"/>
              </a:rPr>
              <a:t>бахши</a:t>
            </a:r>
            <a:r>
              <a:rPr lang="ru-RU" sz="2400" b="1" dirty="0">
                <a:latin typeface="Times New Roman Taj" pitchFamily="18" charset="0"/>
              </a:rPr>
              <a:t>  паст  </a:t>
            </a:r>
            <a:r>
              <a:rPr lang="ru-RU" sz="2400" b="1" dirty="0" err="1">
                <a:latin typeface="Times New Roman Taj" pitchFamily="18" charset="0"/>
              </a:rPr>
              <a:t>кардани</a:t>
            </a:r>
            <a:r>
              <a:rPr lang="ru-RU" sz="2400" b="1" dirty="0">
                <a:latin typeface="Times New Roman Taj" pitchFamily="18" charset="0"/>
              </a:rPr>
              <a:t>  </a:t>
            </a:r>
            <a:r>
              <a:rPr lang="ru-RU" sz="2400" b="1" dirty="0" err="1">
                <a:latin typeface="Times New Roman Taj" pitchFamily="18" charset="0"/>
              </a:rPr>
              <a:t>сат</a:t>
            </a:r>
            <a:r>
              <a:rPr lang="ru-RU" sz="2400" b="1" dirty="0">
                <a:latin typeface="Times New Roman Taj" pitchFamily="18" charset="0"/>
              </a:rPr>
              <a:t>{и  </a:t>
            </a:r>
            <a:r>
              <a:rPr lang="ru-RU" sz="2400" b="1" dirty="0" err="1">
                <a:latin typeface="Times New Roman Taj" pitchFamily="18" charset="0"/>
              </a:rPr>
              <a:t>камбизоатb</a:t>
            </a:r>
            <a:r>
              <a:rPr lang="ru-RU" sz="2400" b="1" dirty="0">
                <a:latin typeface="Times New Roman Taj" pitchFamily="18" charset="0"/>
              </a:rPr>
              <a:t>  дар </a:t>
            </a:r>
            <a:r>
              <a:rPr lang="ru-RU" sz="2400" b="1" dirty="0" err="1">
                <a:latin typeface="Times New Roman Taj" pitchFamily="18" charset="0"/>
              </a:rPr>
              <a:t>Xум</a:t>
            </a:r>
            <a:r>
              <a:rPr lang="ru-RU" sz="2400" b="1" dirty="0">
                <a:latin typeface="Times New Roman Taj" pitchFamily="18" charset="0"/>
              </a:rPr>
              <a:t>{</a:t>
            </a:r>
            <a:r>
              <a:rPr lang="ru-RU" sz="2400" b="1" dirty="0" err="1">
                <a:latin typeface="Times New Roman Taj" pitchFamily="18" charset="0"/>
              </a:rPr>
              <a:t>урии</a:t>
            </a:r>
            <a:r>
              <a:rPr lang="ru-RU" sz="2400" b="1" dirty="0">
                <a:latin typeface="Times New Roman Taj" pitchFamily="18" charset="0"/>
              </a:rPr>
              <a:t> </a:t>
            </a:r>
            <a:r>
              <a:rPr lang="ru-RU" sz="2400" b="1" dirty="0" err="1">
                <a:latin typeface="Times New Roman Taj" pitchFamily="18" charset="0"/>
              </a:rPr>
              <a:t>Тоxикистон</a:t>
            </a:r>
            <a:r>
              <a:rPr lang="ru-RU" sz="2400" b="1" dirty="0">
                <a:latin typeface="Times New Roman Taj" pitchFamily="18" charset="0"/>
              </a:rPr>
              <a:t> </a:t>
            </a:r>
            <a:endParaRPr lang="ru-RU" sz="2400" dirty="0">
              <a:latin typeface="Times New Roman Taj" pitchFamily="18" charset="0"/>
            </a:endParaRPr>
          </a:p>
        </p:txBody>
      </p:sp>
      <p:sp>
        <p:nvSpPr>
          <p:cNvPr id="3" name="Подзаголовок 2"/>
          <p:cNvSpPr>
            <a:spLocks noGrp="1"/>
          </p:cNvSpPr>
          <p:nvPr>
            <p:ph type="subTitle" idx="1"/>
          </p:nvPr>
        </p:nvSpPr>
        <p:spPr>
          <a:xfrm>
            <a:off x="214282" y="1428736"/>
            <a:ext cx="8643998" cy="5072098"/>
          </a:xfrm>
        </p:spPr>
        <p:txBody>
          <a:bodyPr>
            <a:normAutofit/>
          </a:bodyPr>
          <a:lstStyle/>
          <a:p>
            <a:r>
              <a:rPr lang="ru-RU" dirty="0" err="1">
                <a:latin typeface="Times New Roman Tj" pitchFamily="18" charset="-52"/>
              </a:rPr>
              <a:t>Бо</a:t>
            </a:r>
            <a:r>
              <a:rPr lang="ru-RU" dirty="0">
                <a:latin typeface="Times New Roman Tj" pitchFamily="18" charset="-52"/>
              </a:rPr>
              <a:t> </a:t>
            </a:r>
            <a:r>
              <a:rPr lang="ru-RU" dirty="0" err="1">
                <a:latin typeface="Times New Roman Tj" pitchFamily="18" charset="-52"/>
              </a:rPr>
              <a:t>маќсади</a:t>
            </a:r>
            <a:r>
              <a:rPr lang="ru-RU" dirty="0">
                <a:latin typeface="Times New Roman Tj" pitchFamily="18" charset="-52"/>
              </a:rPr>
              <a:t> ба </a:t>
            </a:r>
            <a:r>
              <a:rPr lang="ru-RU" dirty="0" err="1">
                <a:latin typeface="Times New Roman Tj" pitchFamily="18" charset="-52"/>
              </a:rPr>
              <a:t>принсипњои</a:t>
            </a:r>
            <a:r>
              <a:rPr lang="ru-RU" dirty="0">
                <a:latin typeface="Times New Roman Tj" pitchFamily="18" charset="-52"/>
              </a:rPr>
              <a:t> </a:t>
            </a:r>
            <a:r>
              <a:rPr lang="ru-RU" dirty="0" err="1">
                <a:latin typeface="Times New Roman Tj" pitchFamily="18" charset="-52"/>
              </a:rPr>
              <a:t>байналмилалї</a:t>
            </a:r>
            <a:r>
              <a:rPr lang="ru-RU" dirty="0">
                <a:latin typeface="Times New Roman Tj" pitchFamily="18" charset="-52"/>
              </a:rPr>
              <a:t> </a:t>
            </a:r>
            <a:r>
              <a:rPr lang="tg-Cyrl-TJ" dirty="0">
                <a:latin typeface="Times New Roman Tj" pitchFamily="18" charset="-52"/>
              </a:rPr>
              <a:t>мутобиќгардонии системаи идораи давлатї,</a:t>
            </a:r>
            <a:r>
              <a:rPr lang="ru-RU" dirty="0">
                <a:latin typeface="Times New Roman Tj" pitchFamily="18" charset="-52"/>
              </a:rPr>
              <a:t> </a:t>
            </a:r>
            <a:r>
              <a:rPr lang="ru-RU" dirty="0" err="1">
                <a:latin typeface="Times New Roman Tj" pitchFamily="18" charset="-52"/>
              </a:rPr>
              <a:t>рушди</a:t>
            </a:r>
            <a:r>
              <a:rPr lang="ru-RU" dirty="0">
                <a:latin typeface="Times New Roman Tj" pitchFamily="18" charset="-52"/>
              </a:rPr>
              <a:t> </a:t>
            </a:r>
            <a:r>
              <a:rPr lang="ru-RU" dirty="0" err="1">
                <a:latin typeface="Times New Roman Tj" pitchFamily="18" charset="-52"/>
              </a:rPr>
              <a:t>макроиќтисодї</a:t>
            </a:r>
            <a:r>
              <a:rPr lang="ru-RU" dirty="0">
                <a:latin typeface="Times New Roman Tj" pitchFamily="18" charset="-52"/>
              </a:rPr>
              <a:t>, </a:t>
            </a:r>
            <a:r>
              <a:rPr lang="ru-RU" dirty="0" err="1">
                <a:latin typeface="Times New Roman Tj" pitchFamily="18" charset="-52"/>
              </a:rPr>
              <a:t>бењбуди</a:t>
            </a:r>
            <a:r>
              <a:rPr lang="ru-RU" dirty="0">
                <a:latin typeface="Times New Roman Tj" pitchFamily="18" charset="-52"/>
              </a:rPr>
              <a:t> </a:t>
            </a:r>
            <a:r>
              <a:rPr lang="ru-RU" dirty="0" err="1">
                <a:latin typeface="Times New Roman Tj" pitchFamily="18" charset="-52"/>
              </a:rPr>
              <a:t>фазои</a:t>
            </a:r>
            <a:r>
              <a:rPr lang="ru-RU" dirty="0">
                <a:latin typeface="Times New Roman Tj" pitchFamily="18" charset="-52"/>
              </a:rPr>
              <a:t> </a:t>
            </a:r>
            <a:r>
              <a:rPr lang="ru-RU" dirty="0" err="1">
                <a:latin typeface="Times New Roman Tj" pitchFamily="18" charset="-52"/>
              </a:rPr>
              <a:t>инвеститсионї</a:t>
            </a:r>
            <a:r>
              <a:rPr lang="ru-RU" dirty="0">
                <a:latin typeface="Times New Roman Tj" pitchFamily="18" charset="-52"/>
              </a:rPr>
              <a:t>, </a:t>
            </a:r>
            <a:r>
              <a:rPr lang="ru-RU" dirty="0" err="1">
                <a:latin typeface="Times New Roman Tj" pitchFamily="18" charset="-52"/>
              </a:rPr>
              <a:t>рушди</a:t>
            </a:r>
            <a:r>
              <a:rPr lang="ru-RU" dirty="0">
                <a:latin typeface="Times New Roman Tj" pitchFamily="18" charset="-52"/>
              </a:rPr>
              <a:t> </a:t>
            </a:r>
            <a:r>
              <a:rPr lang="ru-RU" dirty="0" err="1">
                <a:latin typeface="Times New Roman Tj" pitchFamily="18" charset="-52"/>
              </a:rPr>
              <a:t>бахши</a:t>
            </a:r>
            <a:r>
              <a:rPr lang="ru-RU" dirty="0">
                <a:latin typeface="Times New Roman Tj" pitchFamily="18" charset="-52"/>
              </a:rPr>
              <a:t> </a:t>
            </a:r>
            <a:r>
              <a:rPr lang="ru-RU" dirty="0" err="1">
                <a:latin typeface="Times New Roman Tj" pitchFamily="18" charset="-52"/>
              </a:rPr>
              <a:t>хусусї</a:t>
            </a:r>
            <a:r>
              <a:rPr lang="ru-RU" dirty="0">
                <a:latin typeface="Times New Roman Tj" pitchFamily="18" charset="-52"/>
              </a:rPr>
              <a:t> </a:t>
            </a:r>
            <a:r>
              <a:rPr lang="ru-RU" dirty="0" err="1">
                <a:latin typeface="Times New Roman Tj" pitchFamily="18" charset="-52"/>
              </a:rPr>
              <a:t>ва</a:t>
            </a:r>
            <a:r>
              <a:rPr lang="ru-RU" dirty="0">
                <a:latin typeface="Times New Roman Tj" pitchFamily="18" charset="-52"/>
              </a:rPr>
              <a:t> </a:t>
            </a:r>
            <a:r>
              <a:rPr lang="ru-RU" dirty="0" err="1">
                <a:latin typeface="Times New Roman Tj" pitchFamily="18" charset="-52"/>
              </a:rPr>
              <a:t>соњибкорї</a:t>
            </a:r>
            <a:r>
              <a:rPr lang="ru-RU" dirty="0">
                <a:latin typeface="Times New Roman Tj" pitchFamily="18" charset="-52"/>
              </a:rPr>
              <a:t>, </a:t>
            </a:r>
            <a:r>
              <a:rPr lang="ru-RU" dirty="0" err="1">
                <a:latin typeface="Times New Roman Tj" pitchFamily="18" charset="-52"/>
              </a:rPr>
              <a:t>њамкорињои</a:t>
            </a:r>
            <a:r>
              <a:rPr lang="ru-RU" dirty="0">
                <a:latin typeface="Times New Roman Tj" pitchFamily="18" charset="-52"/>
              </a:rPr>
              <a:t> </a:t>
            </a:r>
            <a:r>
              <a:rPr lang="ru-RU" dirty="0" err="1">
                <a:latin typeface="Times New Roman Tj" pitchFamily="18" charset="-52"/>
              </a:rPr>
              <a:t>минтаќавї</a:t>
            </a:r>
            <a:r>
              <a:rPr lang="ru-RU" dirty="0">
                <a:latin typeface="Times New Roman Tj" pitchFamily="18" charset="-52"/>
              </a:rPr>
              <a:t> </a:t>
            </a:r>
            <a:r>
              <a:rPr lang="ru-RU" dirty="0" err="1">
                <a:latin typeface="Times New Roman Tj" pitchFamily="18" charset="-52"/>
              </a:rPr>
              <a:t>ва</a:t>
            </a:r>
            <a:r>
              <a:rPr lang="ru-RU" dirty="0">
                <a:latin typeface="Times New Roman Tj" pitchFamily="18" charset="-52"/>
              </a:rPr>
              <a:t> </a:t>
            </a:r>
            <a:r>
              <a:rPr lang="ru-RU" dirty="0" err="1">
                <a:latin typeface="Times New Roman Tj" pitchFamily="18" charset="-52"/>
              </a:rPr>
              <a:t>њамгирої</a:t>
            </a:r>
            <a:r>
              <a:rPr lang="ru-RU" dirty="0">
                <a:latin typeface="Times New Roman Tj" pitchFamily="18" charset="-52"/>
              </a:rPr>
              <a:t> ба </a:t>
            </a:r>
            <a:r>
              <a:rPr lang="ru-RU" dirty="0" err="1">
                <a:latin typeface="Times New Roman Tj" pitchFamily="18" charset="-52"/>
              </a:rPr>
              <a:t>иќтисоди</a:t>
            </a:r>
            <a:r>
              <a:rPr lang="ru-RU" dirty="0">
                <a:latin typeface="Times New Roman Tj" pitchFamily="18" charset="-52"/>
              </a:rPr>
              <a:t> </a:t>
            </a:r>
            <a:r>
              <a:rPr lang="ru-RU" dirty="0" err="1">
                <a:latin typeface="Times New Roman Tj" pitchFamily="18" charset="-52"/>
              </a:rPr>
              <a:t>љањонї</a:t>
            </a:r>
            <a:r>
              <a:rPr lang="tg-Cyrl-TJ" dirty="0">
                <a:latin typeface="Times New Roman Tj" pitchFamily="18" charset="-52"/>
              </a:rPr>
              <a:t> аз љониби </a:t>
            </a:r>
            <a:r>
              <a:rPr lang="ru-RU" dirty="0" err="1">
                <a:latin typeface="Times New Roman Tj" pitchFamily="18" charset="-52"/>
              </a:rPr>
              <a:t>Њукумати</a:t>
            </a:r>
            <a:r>
              <a:rPr lang="ru-RU" dirty="0">
                <a:latin typeface="Times New Roman Tj" pitchFamily="18" charset="-52"/>
              </a:rPr>
              <a:t> </a:t>
            </a:r>
            <a:r>
              <a:rPr lang="ru-RU" dirty="0" err="1">
                <a:latin typeface="Times New Roman Tj" pitchFamily="18" charset="-52"/>
              </a:rPr>
              <a:t>Љумњурии</a:t>
            </a:r>
            <a:r>
              <a:rPr lang="ru-RU" dirty="0">
                <a:latin typeface="Times New Roman Tj" pitchFamily="18" charset="-52"/>
              </a:rPr>
              <a:t> </a:t>
            </a:r>
            <a:r>
              <a:rPr lang="ru-RU" dirty="0" err="1">
                <a:latin typeface="Times New Roman Tj" pitchFamily="18" charset="-52"/>
              </a:rPr>
              <a:t>Тољикистон</a:t>
            </a:r>
            <a:r>
              <a:rPr lang="ru-RU" dirty="0">
                <a:latin typeface="Times New Roman Tj" pitchFamily="18" charset="-52"/>
              </a:rPr>
              <a:t> </a:t>
            </a:r>
            <a:r>
              <a:rPr lang="tg-Cyrl-TJ" dirty="0">
                <a:latin typeface="Times New Roman Tj" pitchFamily="18" charset="-52"/>
              </a:rPr>
              <a:t>тадбирњои дахлдор андешида шуда, барои ноил гардидан ба маќсадњои гузошташуда аз рўи вазифањо ва тадбирњои муайян намудаи Стратегияи паст  </a:t>
            </a:r>
            <a:r>
              <a:rPr lang="tg-Cyrl-TJ" dirty="0">
                <a:latin typeface="Times New Roman Taj" pitchFamily="18" charset="0"/>
              </a:rPr>
              <a:t>кардани  сат{и  камбизоатb   </a:t>
            </a:r>
            <a:r>
              <a:rPr lang="tg-Cyrl-TJ" dirty="0">
                <a:latin typeface="Times New Roman Tj" pitchFamily="18" charset="-52"/>
              </a:rPr>
              <a:t>иљрои як ќатор тадбирњо таъмин гардиданд.</a:t>
            </a:r>
            <a:endParaRPr lang="ru-RU" dirty="0">
              <a:latin typeface="Times New Roman Tj" pitchFamily="18" charset="-52"/>
            </a:endParaRPr>
          </a:p>
          <a:p>
            <a:endParaRPr lang="ru-RU" dirty="0">
              <a:latin typeface="Times New Roman Tj" pitchFamily="18" charset="-5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429420"/>
          </a:xfrm>
        </p:spPr>
        <p:txBody>
          <a:bodyPr>
            <a:normAutofit fontScale="85000" lnSpcReduction="10000"/>
          </a:bodyPr>
          <a:lstStyle/>
          <a:p>
            <a:r>
              <a:rPr lang="tg-Cyrl-TJ" dirty="0">
                <a:latin typeface="Times New Roman Tj" pitchFamily="18" charset="-52"/>
              </a:rPr>
              <a:t>Барои истифодаи афзалиятњои истењсолии Тољикистон дар доираи вазифањои «Дастгирии рушди самтњои афзалиятноки саноат» маљмўи чорабинињо амалї гардидааст. Оид ба таъсиси корхонањои коркарди пахта Ќарори Њукумати Љумњурии Тољикистон аз 3 августи соли 2012 №392 «Дар бораи Барномаи коркарди пурраи нахи пахтаи дар Љумњурии Тољикистон истењсолшаванда дар давраи то соли 2015» ќабул гардид. Оид ба таъсиси корхонањои коркарди чарм, пашм, тамоку, пилла ва дигар ашё Ќарори Њукумати Љумњурии Тољикистон аз 29 декабри соли 2011 №663 «Дар бораи Барномаи коркарди пурраи ашёи хоми чорво (пашм ва пўст) дар Љумњурии Тољикистон дар давраи то соли 2015» ќабул карда шуд. Бо дарназардошти муќаррар намудани квотањои коркарди дохилї оид ба афзоиши коркарди алюминий ва мониторинги татбиќи он бо Ќарори Њукумати Љумњурии Тољикистон аз 30 декабри соли 2007 №648 «Барномаи коркард ва истењсоли мањсулоти тайёр аз алюминийи аввалия барои солњои 2007-2015» тасдиќ карда шуд. Дар натиљаи татбиќи ќарорњои ќабулгардида дар ин давра њаљми истењсолоти саноатї то 25,6%, содироти саноатї то 18% афзоиш ёфт.</a:t>
            </a:r>
            <a:endParaRPr lang="ru-RU" dirty="0">
              <a:latin typeface="Times New Roman Tj" pitchFamily="18" charset="-52"/>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500858"/>
          </a:xfrm>
        </p:spPr>
        <p:txBody>
          <a:bodyPr>
            <a:normAutofit/>
          </a:bodyPr>
          <a:lstStyle/>
          <a:p>
            <a:r>
              <a:rPr lang="tg-Cyrl-TJ" dirty="0">
                <a:latin typeface="Times New Roman Tj" pitchFamily="18" charset="-52"/>
              </a:rPr>
              <a:t>Бо маќсади фароњам овардани шароитњои хољагию молиявї ва сиёсї дар бахши аграрї Ќарори Њукумати Љумњурии Тољикистон аз 31 декабри соли 2011 №658 «Дар бораи тасдиќи Консепсияи сиёсати аграрии Љумњурии Тољикистон» ќабул гардид, ки бо роњи таъсиррасонї ба равандњои иќтисодии дар он љойдошта тавассути шакл ва усулњои нисбатан муосир дар соњаи иќтисодиёти аграрї равона карда шудааст. Њамчунин, бо дарназардошти ин омилњо ва таъмини амнияти озуќаворї бо ќарори Њукумати Љумњурии Тољикистон аз 2 феврали соли 2009 №72 “Барномаи амнияти озуќавории Љумњурии Тољикистон барои давраи то соли 2015” ќабул гардид. </a:t>
            </a:r>
            <a:endParaRPr lang="ru-RU" dirty="0">
              <a:latin typeface="Times New Roman Tj" pitchFamily="18" charset="-52"/>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00858"/>
          </a:xfrm>
        </p:spPr>
        <p:txBody>
          <a:bodyPr>
            <a:normAutofit fontScale="85000" lnSpcReduction="10000"/>
          </a:bodyPr>
          <a:lstStyle/>
          <a:p>
            <a:r>
              <a:rPr lang="ru-RU" dirty="0"/>
              <a:t> </a:t>
            </a:r>
            <a:r>
              <a:rPr lang="tg-Cyrl-TJ" dirty="0">
                <a:latin typeface="Times New Roman Tj" pitchFamily="18" charset="-52"/>
              </a:rPr>
              <a:t>Љињати зиёд намудани фарогирии духтарон ва писарон бо маълумоти миёнаи умумї то 98%, бењтар намудани системаи идоракунї дар соњаи маориф ва татбиќи тадбирњои зарурии соњаи маориф имкон дод, ки нишондињандаи асосии бахш - фарогирии кўдакон ба тањсилоти ибтидої ва умумии асосї дар соли 2011-ум 97 фоизро (2010-ум 90 фоиз)  ташкил дињад. </a:t>
            </a:r>
            <a:endParaRPr lang="ru-RU" dirty="0">
              <a:latin typeface="Times New Roman Tj" pitchFamily="18" charset="-52"/>
            </a:endParaRPr>
          </a:p>
          <a:p>
            <a:r>
              <a:rPr lang="tg-Cyrl-TJ" dirty="0">
                <a:latin typeface="Times New Roman Tj" pitchFamily="18" charset="-52"/>
              </a:rPr>
              <a:t>         Дар самти баланд бардоштани самаранокии системаи истифодаи захирањои мављуда: њиссаи мактабњое, ки бо усули маблаѓгузории сарикасї фаъолият мекунанд, дар соли 2010-ум 10 фоиз, дар соли 2011-ум 15,5 фоиз ва соли 2012-ум 30 фоизро ташкил намуд. Њиссаи харољот барои маълумоти миёна дар харољоти умумї барои маориф дар соли 2010-ум 79,3 фоиз ва дар соли 2011-ум 76 фоизро ташкил менамояд, ки ин нисбат ба соли 2009-ум 3,3 фоиз кам шудааст.</a:t>
            </a:r>
            <a:endParaRPr lang="ru-RU" dirty="0">
              <a:latin typeface="Times New Roman Tj" pitchFamily="18" charset="-52"/>
            </a:endParaRPr>
          </a:p>
          <a:p>
            <a:r>
              <a:rPr lang="tg-Cyrl-TJ" dirty="0">
                <a:latin typeface="Times New Roman Tj" pitchFamily="18" charset="-52"/>
              </a:rPr>
              <a:t>Рушди бахши тандурустї. Барои ноил шудан ба Маќсадњои Рушди Њазорсола соњаи тандурустии Тољикистон бахши баѓоят муњим ба њисоб меравад, зеро азму талоше, ки барои бењбуди саломатии ањолї нигаронида шудааст, воќеан њам рушди устувори иќтисодї ва рушди нерўи инсонии кишварро таъмин менамояд.</a:t>
            </a:r>
            <a:endParaRPr lang="ru-RU" dirty="0">
              <a:latin typeface="Times New Roman Tj" pitchFamily="18" charset="-52"/>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357982"/>
          </a:xfrm>
        </p:spPr>
        <p:txBody>
          <a:bodyPr>
            <a:normAutofit fontScale="77500" lnSpcReduction="20000"/>
          </a:bodyPr>
          <a:lstStyle/>
          <a:p>
            <a:r>
              <a:rPr lang="ru-RU" dirty="0">
                <a:latin typeface="Times New Roman Tj" pitchFamily="18" charset="-52"/>
              </a:rPr>
              <a:t> </a:t>
            </a:r>
            <a:r>
              <a:rPr lang="tg-Cyrl-TJ" dirty="0">
                <a:latin typeface="Times New Roman Tj" pitchFamily="18" charset="-52"/>
              </a:rPr>
              <a:t>Такмили њифзи иљтимоии ањолї. Ислоњоти системаи њифзи иљтимоии ањолии Тољикистон имкон медињад,ки маљмўи чорабинињои иљтимоию иќтисодие, ки  дар натиљаи бекорї, баландравии нарх, беќурбшавии даромадњои мењнатї ба њифзи ањолї нигаронида шудаанд, татбиќ гардад. Бо дарназардошти њамин шуѓл, суѓуртаи иљтимої, таъминот бо нафаќа, кўмаки суроѓавии иљтимої самтњои афзалиятноки соњаи њифзи иљтимої ба њисоб мераванд, ки мустаќиман ба сатњи зиндагии ањолї таъсир мерасонанд. Бо дарназардошти маќсад ва афзалиятњои СПКСК вобаста ба мушкилињои ин бахш чорањои мушаххас андешида шуда, натиљањои зерин њосил шудаанд: њаљми пардохтњои ѓайрисуѓуртавї аз воситањои суѓуртаи давлатии иљтимої дар соли 2012-ум 7,1 фоизро  ташкил намуда, ин раќам нисбат ба соли 2011-ум (27 фоиз) 19,9 фоиз кам шудааст. Фарогирї бо суѓуртаи иљтимоии давлатї нисбат ба ањолии аз нигоњи иќтисодї фаъол дар соли 2012-ум 33 фоизро ташкил мекунад, ки он нисбат ба соли 2005,  7 фоиз  афзоиш ёфтааст.  Андозаи кўмаки иљтимоии расонидашуда дар соли 2012-ум 52,5  сомонї/нафарро ташкил дод, ки нисбат ба соли 2011-ум 40,5 сомонї/нафар зиёд мебошад. Марказњои таъсисёфта, ки хизматрасонии иљтимоиро анљом медињанд, дар соли 2012-ум 6 ададро ташкил дод, ки нисбат ба соли 2011-ум 2 адад зиёд мебошад. Татбиќ намудани чорањои зарурї аз тарафи Њукумати Љумњурии Тољикистон имкон меди{ад, ки сатњи камбизоатї дар соли 2013 нисбат ба соли 2012 ба 38 фоиз расонида шавад. </a:t>
            </a:r>
            <a:endParaRPr lang="ru-RU" dirty="0">
              <a:latin typeface="Times New Roman Tj" pitchFamily="18" charset="-5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357166"/>
            <a:ext cx="8786874" cy="6215106"/>
          </a:xfrm>
        </p:spPr>
        <p:txBody>
          <a:bodyPr>
            <a:normAutofit lnSpcReduction="10000"/>
          </a:bodyPr>
          <a:lstStyle/>
          <a:p>
            <a:r>
              <a:rPr lang="ru-RU" dirty="0" err="1">
                <a:latin typeface="Times New Roman Tj" pitchFamily="18" charset="-52"/>
              </a:rPr>
              <a:t>Вобаста</a:t>
            </a:r>
            <a:r>
              <a:rPr lang="ru-RU" dirty="0">
                <a:latin typeface="Times New Roman Tj" pitchFamily="18" charset="-52"/>
              </a:rPr>
              <a:t> ба </a:t>
            </a:r>
            <a:r>
              <a:rPr lang="ru-RU" dirty="0" err="1">
                <a:latin typeface="Times New Roman Tj" pitchFamily="18" charset="-52"/>
              </a:rPr>
              <a:t>тавсеаи</a:t>
            </a:r>
            <a:r>
              <a:rPr lang="ru-RU" dirty="0">
                <a:latin typeface="Times New Roman Tj" pitchFamily="18" charset="-52"/>
              </a:rPr>
              <a:t> </a:t>
            </a:r>
            <a:r>
              <a:rPr lang="ru-RU" dirty="0" err="1">
                <a:latin typeface="Times New Roman Tj" pitchFamily="18" charset="-52"/>
              </a:rPr>
              <a:t>дастрасї</a:t>
            </a:r>
            <a:r>
              <a:rPr lang="ru-RU" dirty="0">
                <a:latin typeface="Times New Roman Tj" pitchFamily="18" charset="-52"/>
              </a:rPr>
              <a:t> </a:t>
            </a:r>
            <a:r>
              <a:rPr lang="ru-RU" dirty="0" err="1">
                <a:latin typeface="Times New Roman Tj" pitchFamily="18" charset="-52"/>
              </a:rPr>
              <a:t>ба</a:t>
            </a:r>
            <a:r>
              <a:rPr lang="ru-RU" dirty="0">
                <a:latin typeface="Times New Roman Tj" pitchFamily="18" charset="-52"/>
              </a:rPr>
              <a:t> </a:t>
            </a:r>
            <a:r>
              <a:rPr lang="ru-RU" dirty="0" err="1">
                <a:latin typeface="Times New Roman Tj" pitchFamily="18" charset="-52"/>
              </a:rPr>
              <a:t>таъминоти</a:t>
            </a:r>
            <a:r>
              <a:rPr lang="ru-RU" dirty="0">
                <a:latin typeface="Times New Roman Tj" pitchFamily="18" charset="-52"/>
              </a:rPr>
              <a:t> об, санитария </a:t>
            </a:r>
            <a:r>
              <a:rPr lang="ru-RU" dirty="0" err="1">
                <a:latin typeface="Times New Roman Tj" pitchFamily="18" charset="-52"/>
              </a:rPr>
              <a:t>ва</a:t>
            </a:r>
            <a:r>
              <a:rPr lang="ru-RU" dirty="0">
                <a:latin typeface="Times New Roman Tj" pitchFamily="18" charset="-52"/>
              </a:rPr>
              <a:t> </a:t>
            </a:r>
            <a:r>
              <a:rPr lang="ru-RU" dirty="0" err="1">
                <a:latin typeface="Times New Roman Tj" pitchFamily="18" charset="-52"/>
              </a:rPr>
              <a:t>хољагии</a:t>
            </a:r>
            <a:r>
              <a:rPr lang="ru-RU" dirty="0">
                <a:latin typeface="Times New Roman Tj" pitchFamily="18" charset="-52"/>
              </a:rPr>
              <a:t> </a:t>
            </a:r>
            <a:r>
              <a:rPr lang="ru-RU" dirty="0" err="1">
                <a:latin typeface="Times New Roman Tj" pitchFamily="18" charset="-52"/>
              </a:rPr>
              <a:t>манзилию</a:t>
            </a:r>
            <a:r>
              <a:rPr lang="ru-RU" dirty="0">
                <a:latin typeface="Times New Roman Tj" pitchFamily="18" charset="-52"/>
              </a:rPr>
              <a:t> </a:t>
            </a:r>
            <a:r>
              <a:rPr lang="ru-RU" dirty="0" err="1">
                <a:latin typeface="Times New Roman Tj" pitchFamily="18" charset="-52"/>
              </a:rPr>
              <a:t>коммуналї</a:t>
            </a:r>
            <a:r>
              <a:rPr lang="ru-RU" dirty="0">
                <a:latin typeface="Times New Roman Tj" pitchFamily="18" charset="-52"/>
              </a:rPr>
              <a:t>, </a:t>
            </a:r>
            <a:r>
              <a:rPr lang="ru-RU" dirty="0" err="1">
                <a:latin typeface="Times New Roman Tj" pitchFamily="18" charset="-52"/>
              </a:rPr>
              <a:t>натиљањои</a:t>
            </a:r>
            <a:r>
              <a:rPr lang="ru-RU" dirty="0">
                <a:latin typeface="Times New Roman Tj" pitchFamily="18" charset="-52"/>
              </a:rPr>
              <a:t> </a:t>
            </a:r>
            <a:r>
              <a:rPr lang="ru-RU" dirty="0" err="1">
                <a:latin typeface="Times New Roman Tj" pitchFamily="18" charset="-52"/>
              </a:rPr>
              <a:t>назаррас</a:t>
            </a:r>
            <a:r>
              <a:rPr lang="ru-RU" dirty="0">
                <a:latin typeface="Times New Roman Tj" pitchFamily="18" charset="-52"/>
              </a:rPr>
              <a:t> ба даст </a:t>
            </a:r>
            <a:r>
              <a:rPr lang="ru-RU" dirty="0" err="1">
                <a:latin typeface="Times New Roman Tj" pitchFamily="18" charset="-52"/>
              </a:rPr>
              <a:t>оварда</a:t>
            </a:r>
            <a:r>
              <a:rPr lang="ru-RU" dirty="0">
                <a:latin typeface="Times New Roman Tj" pitchFamily="18" charset="-52"/>
              </a:rPr>
              <a:t> </a:t>
            </a:r>
            <a:r>
              <a:rPr lang="ru-RU" dirty="0" err="1">
                <a:latin typeface="Times New Roman Tj" pitchFamily="18" charset="-52"/>
              </a:rPr>
              <a:t>шудаанд</a:t>
            </a:r>
            <a:r>
              <a:rPr lang="ru-RU" dirty="0">
                <a:latin typeface="Times New Roman Tj" pitchFamily="18" charset="-52"/>
              </a:rPr>
              <a:t>. </a:t>
            </a:r>
            <a:r>
              <a:rPr lang="ru-RU" dirty="0" err="1">
                <a:latin typeface="Times New Roman Tj" pitchFamily="18" charset="-52"/>
              </a:rPr>
              <a:t>Инчунин</a:t>
            </a:r>
            <a:r>
              <a:rPr lang="ru-RU" dirty="0">
                <a:latin typeface="Times New Roman Tj" pitchFamily="18" charset="-52"/>
              </a:rPr>
              <a:t>, </a:t>
            </a:r>
            <a:r>
              <a:rPr lang="ru-RU" dirty="0" err="1">
                <a:latin typeface="Times New Roman Tj" pitchFamily="18" charset="-52"/>
              </a:rPr>
              <a:t>зикр</a:t>
            </a:r>
            <a:r>
              <a:rPr lang="ru-RU" dirty="0">
                <a:latin typeface="Times New Roman Tj" pitchFamily="18" charset="-52"/>
              </a:rPr>
              <a:t> </a:t>
            </a:r>
            <a:r>
              <a:rPr lang="ru-RU" dirty="0" err="1">
                <a:latin typeface="Times New Roman Tj" pitchFamily="18" charset="-52"/>
              </a:rPr>
              <a:t>намудан</a:t>
            </a:r>
            <a:r>
              <a:rPr lang="ru-RU" dirty="0">
                <a:latin typeface="Times New Roman Tj" pitchFamily="18" charset="-52"/>
              </a:rPr>
              <a:t> </a:t>
            </a:r>
            <a:r>
              <a:rPr lang="ru-RU" dirty="0" err="1">
                <a:latin typeface="Times New Roman Tj" pitchFamily="18" charset="-52"/>
              </a:rPr>
              <a:t>зарур</a:t>
            </a:r>
            <a:r>
              <a:rPr lang="ru-RU" dirty="0">
                <a:latin typeface="Times New Roman Tj" pitchFamily="18" charset="-52"/>
              </a:rPr>
              <a:t> </a:t>
            </a:r>
            <a:r>
              <a:rPr lang="ru-RU" dirty="0" err="1">
                <a:latin typeface="Times New Roman Tj" pitchFamily="18" charset="-52"/>
              </a:rPr>
              <a:t>аст</a:t>
            </a:r>
            <a:r>
              <a:rPr lang="ru-RU" dirty="0">
                <a:latin typeface="Times New Roman Tj" pitchFamily="18" charset="-52"/>
              </a:rPr>
              <a:t>, </a:t>
            </a:r>
            <a:r>
              <a:rPr lang="ru-RU" dirty="0" err="1">
                <a:latin typeface="Times New Roman Tj" pitchFamily="18" charset="-52"/>
              </a:rPr>
              <a:t>ки</a:t>
            </a:r>
            <a:r>
              <a:rPr lang="ru-RU" dirty="0">
                <a:latin typeface="Times New Roman Tj" pitchFamily="18" charset="-52"/>
              </a:rPr>
              <a:t> </a:t>
            </a:r>
            <a:r>
              <a:rPr lang="ru-RU" dirty="0" err="1">
                <a:latin typeface="Times New Roman Tj" pitchFamily="18" charset="-52"/>
              </a:rPr>
              <a:t>маќсади</a:t>
            </a:r>
            <a:r>
              <a:rPr lang="ru-RU" dirty="0">
                <a:latin typeface="Times New Roman Tj" pitchFamily="18" charset="-52"/>
              </a:rPr>
              <a:t> </a:t>
            </a:r>
            <a:r>
              <a:rPr lang="ru-RU" dirty="0" err="1">
                <a:latin typeface="Times New Roman Tj" pitchFamily="18" charset="-52"/>
              </a:rPr>
              <a:t>асосии</a:t>
            </a:r>
            <a:r>
              <a:rPr lang="ru-RU" dirty="0">
                <a:latin typeface="Times New Roman Tj" pitchFamily="18" charset="-52"/>
              </a:rPr>
              <a:t> </a:t>
            </a:r>
            <a:r>
              <a:rPr lang="ru-RU" dirty="0" err="1">
                <a:latin typeface="Times New Roman Tj" pitchFamily="18" charset="-52"/>
              </a:rPr>
              <a:t>ислоњот</a:t>
            </a:r>
            <a:r>
              <a:rPr lang="ru-RU" dirty="0">
                <a:latin typeface="Times New Roman Tj" pitchFamily="18" charset="-52"/>
              </a:rPr>
              <a:t> дар </a:t>
            </a:r>
            <a:r>
              <a:rPr lang="ru-RU" dirty="0" err="1">
                <a:latin typeface="Times New Roman Tj" pitchFamily="18" charset="-52"/>
              </a:rPr>
              <a:t>бахши</a:t>
            </a:r>
            <a:r>
              <a:rPr lang="ru-RU" dirty="0">
                <a:latin typeface="Times New Roman Tj" pitchFamily="18" charset="-52"/>
              </a:rPr>
              <a:t> </a:t>
            </a:r>
            <a:r>
              <a:rPr lang="ru-RU" dirty="0" err="1">
                <a:latin typeface="Times New Roman Tj" pitchFamily="18" charset="-52"/>
              </a:rPr>
              <a:t>мазкур</a:t>
            </a:r>
            <a:r>
              <a:rPr lang="ru-RU" dirty="0">
                <a:latin typeface="Times New Roman Tj" pitchFamily="18" charset="-52"/>
              </a:rPr>
              <a:t> аз он </a:t>
            </a:r>
            <a:r>
              <a:rPr lang="ru-RU" dirty="0" err="1">
                <a:latin typeface="Times New Roman Tj" pitchFamily="18" charset="-52"/>
              </a:rPr>
              <a:t>иборат</a:t>
            </a:r>
            <a:r>
              <a:rPr lang="ru-RU" dirty="0">
                <a:latin typeface="Times New Roman Tj" pitchFamily="18" charset="-52"/>
              </a:rPr>
              <a:t> </a:t>
            </a:r>
            <a:r>
              <a:rPr lang="ru-RU" dirty="0" err="1">
                <a:latin typeface="Times New Roman Tj" pitchFamily="18" charset="-52"/>
              </a:rPr>
              <a:t>аст</a:t>
            </a:r>
            <a:r>
              <a:rPr lang="ru-RU" dirty="0">
                <a:latin typeface="Times New Roman Tj" pitchFamily="18" charset="-52"/>
              </a:rPr>
              <a:t>, </a:t>
            </a:r>
            <a:r>
              <a:rPr lang="ru-RU" dirty="0" err="1">
                <a:latin typeface="Times New Roman Tj" pitchFamily="18" charset="-52"/>
              </a:rPr>
              <a:t>ки</a:t>
            </a:r>
            <a:r>
              <a:rPr lang="ru-RU" dirty="0">
                <a:latin typeface="Times New Roman Tj" pitchFamily="18" charset="-52"/>
              </a:rPr>
              <a:t> то </a:t>
            </a:r>
            <a:r>
              <a:rPr lang="ru-RU" dirty="0" err="1">
                <a:latin typeface="Times New Roman Tj" pitchFamily="18" charset="-52"/>
              </a:rPr>
              <a:t>охири</a:t>
            </a:r>
            <a:r>
              <a:rPr lang="ru-RU" dirty="0">
                <a:latin typeface="Times New Roman Tj" pitchFamily="18" charset="-52"/>
              </a:rPr>
              <a:t> соли 2012-ум 85 </a:t>
            </a:r>
            <a:r>
              <a:rPr lang="ru-RU" dirty="0" err="1">
                <a:latin typeface="Times New Roman Tj" pitchFamily="18" charset="-52"/>
              </a:rPr>
              <a:t>фоизи</a:t>
            </a:r>
            <a:r>
              <a:rPr lang="ru-RU" dirty="0">
                <a:latin typeface="Times New Roman Tj" pitchFamily="18" charset="-52"/>
              </a:rPr>
              <a:t> </a:t>
            </a:r>
            <a:r>
              <a:rPr lang="ru-RU" dirty="0" err="1">
                <a:latin typeface="Times New Roman Tj" pitchFamily="18" charset="-52"/>
              </a:rPr>
              <a:t>ањолии</a:t>
            </a:r>
            <a:r>
              <a:rPr lang="ru-RU" dirty="0">
                <a:latin typeface="Times New Roman Tj" pitchFamily="18" charset="-52"/>
              </a:rPr>
              <a:t> </a:t>
            </a:r>
            <a:r>
              <a:rPr lang="ru-RU" dirty="0" err="1">
                <a:latin typeface="Times New Roman Tj" pitchFamily="18" charset="-52"/>
              </a:rPr>
              <a:t>шањр</a:t>
            </a:r>
            <a:r>
              <a:rPr lang="ru-RU" dirty="0">
                <a:latin typeface="Times New Roman Tj" pitchFamily="18" charset="-52"/>
              </a:rPr>
              <a:t> </a:t>
            </a:r>
            <a:r>
              <a:rPr lang="ru-RU" dirty="0" err="1">
                <a:latin typeface="Times New Roman Tj" pitchFamily="18" charset="-52"/>
              </a:rPr>
              <a:t>ва</a:t>
            </a:r>
            <a:r>
              <a:rPr lang="ru-RU" dirty="0">
                <a:latin typeface="Times New Roman Tj" pitchFamily="18" charset="-52"/>
              </a:rPr>
              <a:t> 51 </a:t>
            </a:r>
            <a:r>
              <a:rPr lang="ru-RU" dirty="0" err="1">
                <a:latin typeface="Times New Roman Tj" pitchFamily="18" charset="-52"/>
              </a:rPr>
              <a:t>фоизи</a:t>
            </a:r>
            <a:r>
              <a:rPr lang="ru-RU" dirty="0">
                <a:latin typeface="Times New Roman Tj" pitchFamily="18" charset="-52"/>
              </a:rPr>
              <a:t> </a:t>
            </a:r>
            <a:r>
              <a:rPr lang="ru-RU" dirty="0" err="1">
                <a:latin typeface="Times New Roman Tj" pitchFamily="18" charset="-52"/>
              </a:rPr>
              <a:t>ањолии</a:t>
            </a:r>
            <a:r>
              <a:rPr lang="ru-RU" dirty="0">
                <a:latin typeface="Times New Roman Tj" pitchFamily="18" charset="-52"/>
              </a:rPr>
              <a:t> </a:t>
            </a:r>
            <a:r>
              <a:rPr lang="ru-RU" dirty="0" err="1">
                <a:latin typeface="Times New Roman Tj" pitchFamily="18" charset="-52"/>
              </a:rPr>
              <a:t>дењот</a:t>
            </a:r>
            <a:r>
              <a:rPr lang="ru-RU" dirty="0">
                <a:latin typeface="Times New Roman Tj" pitchFamily="18" charset="-52"/>
              </a:rPr>
              <a:t> </a:t>
            </a:r>
            <a:r>
              <a:rPr lang="ru-RU" dirty="0" err="1">
                <a:latin typeface="Times New Roman Tj" pitchFamily="18" charset="-52"/>
              </a:rPr>
              <a:t>бо</a:t>
            </a:r>
            <a:r>
              <a:rPr lang="ru-RU" dirty="0">
                <a:latin typeface="Times New Roman Tj" pitchFamily="18" charset="-52"/>
              </a:rPr>
              <a:t> оби  </a:t>
            </a:r>
            <a:r>
              <a:rPr lang="ru-RU" dirty="0" err="1">
                <a:latin typeface="Times New Roman Tj" pitchFamily="18" charset="-52"/>
              </a:rPr>
              <a:t>нўшокии</a:t>
            </a:r>
            <a:r>
              <a:rPr lang="ru-RU" dirty="0">
                <a:latin typeface="Times New Roman Tj" pitchFamily="18" charset="-52"/>
              </a:rPr>
              <a:t> </a:t>
            </a:r>
            <a:r>
              <a:rPr lang="ru-RU" dirty="0" err="1">
                <a:latin typeface="Times New Roman Tj" pitchFamily="18" charset="-52"/>
              </a:rPr>
              <a:t>љавобгўи</a:t>
            </a:r>
            <a:r>
              <a:rPr lang="ru-RU" dirty="0">
                <a:latin typeface="Times New Roman Tj" pitchFamily="18" charset="-52"/>
              </a:rPr>
              <a:t> </a:t>
            </a:r>
            <a:r>
              <a:rPr lang="ru-RU" dirty="0" err="1">
                <a:latin typeface="Times New Roman Tj" pitchFamily="18" charset="-52"/>
              </a:rPr>
              <a:t>талаботи</a:t>
            </a:r>
            <a:r>
              <a:rPr lang="ru-RU" dirty="0">
                <a:latin typeface="Times New Roman Tj" pitchFamily="18" charset="-52"/>
              </a:rPr>
              <a:t> </a:t>
            </a:r>
            <a:r>
              <a:rPr lang="ru-RU" dirty="0" err="1">
                <a:latin typeface="Times New Roman Tj" pitchFamily="18" charset="-52"/>
              </a:rPr>
              <a:t>стандартї</a:t>
            </a:r>
            <a:r>
              <a:rPr lang="ru-RU" dirty="0">
                <a:latin typeface="Times New Roman Tj" pitchFamily="18" charset="-52"/>
              </a:rPr>
              <a:t> </a:t>
            </a:r>
            <a:r>
              <a:rPr lang="ru-RU" dirty="0" err="1">
                <a:latin typeface="Times New Roman Tj" pitchFamily="18" charset="-52"/>
              </a:rPr>
              <a:t>ва</a:t>
            </a:r>
            <a:r>
              <a:rPr lang="ru-RU" dirty="0">
                <a:latin typeface="Times New Roman Tj" pitchFamily="18" charset="-52"/>
              </a:rPr>
              <a:t> 47 </a:t>
            </a:r>
            <a:r>
              <a:rPr lang="ru-RU" dirty="0" err="1">
                <a:latin typeface="Times New Roman Tj" pitchFamily="18" charset="-52"/>
              </a:rPr>
              <a:t>фоизи</a:t>
            </a:r>
            <a:r>
              <a:rPr lang="ru-RU" dirty="0">
                <a:latin typeface="Times New Roman Tj" pitchFamily="18" charset="-52"/>
              </a:rPr>
              <a:t> </a:t>
            </a:r>
            <a:r>
              <a:rPr lang="ru-RU" dirty="0" err="1">
                <a:latin typeface="Times New Roman Tj" pitchFamily="18" charset="-52"/>
              </a:rPr>
              <a:t>ањолии</a:t>
            </a:r>
            <a:r>
              <a:rPr lang="ru-RU" dirty="0">
                <a:latin typeface="Times New Roman Tj" pitchFamily="18" charset="-52"/>
              </a:rPr>
              <a:t> </a:t>
            </a:r>
            <a:r>
              <a:rPr lang="ru-RU" dirty="0" err="1">
                <a:latin typeface="Times New Roman Tj" pitchFamily="18" charset="-52"/>
              </a:rPr>
              <a:t>шањр</a:t>
            </a:r>
            <a:r>
              <a:rPr lang="ru-RU" dirty="0">
                <a:latin typeface="Times New Roman Tj" pitchFamily="18" charset="-52"/>
              </a:rPr>
              <a:t> </a:t>
            </a:r>
            <a:r>
              <a:rPr lang="ru-RU" dirty="0" err="1">
                <a:latin typeface="Times New Roman Tj" pitchFamily="18" charset="-52"/>
              </a:rPr>
              <a:t>ва</a:t>
            </a:r>
            <a:r>
              <a:rPr lang="ru-RU" dirty="0">
                <a:latin typeface="Times New Roman Tj" pitchFamily="18" charset="-52"/>
              </a:rPr>
              <a:t> 37 </a:t>
            </a:r>
            <a:r>
              <a:rPr lang="ru-RU" dirty="0" err="1">
                <a:latin typeface="Times New Roman Tj" pitchFamily="18" charset="-52"/>
              </a:rPr>
              <a:t>фоизи</a:t>
            </a:r>
            <a:r>
              <a:rPr lang="ru-RU" dirty="0">
                <a:latin typeface="Times New Roman Tj" pitchFamily="18" charset="-52"/>
              </a:rPr>
              <a:t> </a:t>
            </a:r>
            <a:r>
              <a:rPr lang="ru-RU" dirty="0" err="1">
                <a:latin typeface="Times New Roman Tj" pitchFamily="18" charset="-52"/>
              </a:rPr>
              <a:t>ањолии</a:t>
            </a:r>
            <a:r>
              <a:rPr lang="ru-RU" dirty="0">
                <a:latin typeface="Times New Roman Tj" pitchFamily="18" charset="-52"/>
              </a:rPr>
              <a:t> </a:t>
            </a:r>
            <a:r>
              <a:rPr lang="ru-RU" dirty="0" err="1">
                <a:latin typeface="Times New Roman Tj" pitchFamily="18" charset="-52"/>
              </a:rPr>
              <a:t>дењот</a:t>
            </a:r>
            <a:r>
              <a:rPr lang="ru-RU" dirty="0">
                <a:latin typeface="Times New Roman Tj" pitchFamily="18" charset="-52"/>
              </a:rPr>
              <a:t> ба </a:t>
            </a:r>
            <a:r>
              <a:rPr lang="ru-RU" dirty="0" err="1">
                <a:latin typeface="Times New Roman Tj" pitchFamily="18" charset="-52"/>
              </a:rPr>
              <a:t>хизматрасонии</a:t>
            </a:r>
            <a:r>
              <a:rPr lang="ru-RU" dirty="0">
                <a:latin typeface="Times New Roman Tj" pitchFamily="18" charset="-52"/>
              </a:rPr>
              <a:t> </a:t>
            </a:r>
            <a:r>
              <a:rPr lang="ru-RU" dirty="0" err="1">
                <a:latin typeface="Times New Roman Tj" pitchFamily="18" charset="-52"/>
              </a:rPr>
              <a:t>асосии</a:t>
            </a:r>
            <a:r>
              <a:rPr lang="ru-RU" dirty="0">
                <a:latin typeface="Times New Roman Tj" pitchFamily="18" charset="-52"/>
              </a:rPr>
              <a:t> санитарию </a:t>
            </a:r>
            <a:r>
              <a:rPr lang="ru-RU" dirty="0" err="1">
                <a:latin typeface="Times New Roman Tj" pitchFamily="18" charset="-52"/>
              </a:rPr>
              <a:t>гигиенї</a:t>
            </a:r>
            <a:r>
              <a:rPr lang="ru-RU" dirty="0">
                <a:latin typeface="Times New Roman Tj" pitchFamily="18" charset="-52"/>
              </a:rPr>
              <a:t> </a:t>
            </a:r>
            <a:r>
              <a:rPr lang="ru-RU" dirty="0" err="1">
                <a:latin typeface="Times New Roman Tj" pitchFamily="18" charset="-52"/>
              </a:rPr>
              <a:t>таъмин</a:t>
            </a:r>
            <a:r>
              <a:rPr lang="ru-RU" dirty="0">
                <a:latin typeface="Times New Roman Tj" pitchFamily="18" charset="-52"/>
              </a:rPr>
              <a:t> </a:t>
            </a:r>
            <a:r>
              <a:rPr lang="ru-RU" dirty="0" err="1">
                <a:latin typeface="Times New Roman Tj" pitchFamily="18" charset="-52"/>
              </a:rPr>
              <a:t>гарданд</a:t>
            </a:r>
            <a:r>
              <a:rPr lang="ru-RU" dirty="0">
                <a:latin typeface="Times New Roman Tj" pitchFamily="18" charset="-52"/>
              </a:rPr>
              <a:t>.</a:t>
            </a:r>
            <a:r>
              <a:rPr lang="tg-Cyrl-TJ" dirty="0">
                <a:latin typeface="Times New Roman Tj" pitchFamily="18" charset="-52"/>
              </a:rPr>
              <a:t> Њиссаи ањолии шањр, ки барояшон мунтазам манбаи оби нисбатан хушсифат дастрас аст, дар соли 2012-ум 70 фоизро ташкил дод, ки он нисбат ба соли 2011 (10 фоиз)  кам шудааст. Њиссаи ањолии дењот, ки барояшон мунтазам манбаи оби нисбатан хушсифат дастрас аст, дар соли 2012-ум 32 фоизро ташкил намуд, ки он нисбат ба соли 2011 (34 фоиз)  кам шудааст.</a:t>
            </a:r>
            <a:endParaRPr lang="ru-RU" dirty="0">
              <a:latin typeface="Times New Roman Tj" pitchFamily="18" charset="-52"/>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357166"/>
            <a:ext cx="8572560" cy="5768997"/>
          </a:xfrm>
        </p:spPr>
        <p:txBody>
          <a:bodyPr/>
          <a:lstStyle/>
          <a:p>
            <a:endParaRPr lang="ru-RU" dirty="0" smtClean="0"/>
          </a:p>
          <a:p>
            <a:endParaRPr lang="ru-RU" dirty="0"/>
          </a:p>
          <a:p>
            <a:endParaRPr lang="ru-RU" dirty="0" smtClean="0"/>
          </a:p>
          <a:p>
            <a:r>
              <a:rPr lang="ru-RU" dirty="0" smtClean="0"/>
              <a:t>           </a:t>
            </a:r>
            <a:r>
              <a:rPr lang="ru-RU" sz="4400" dirty="0" err="1" smtClean="0">
                <a:latin typeface="Times New Roman Taj" pitchFamily="18" charset="0"/>
              </a:rPr>
              <a:t>Ташаккур</a:t>
            </a:r>
            <a:r>
              <a:rPr lang="ru-RU" sz="4400" dirty="0" smtClean="0">
                <a:latin typeface="Times New Roman Taj" pitchFamily="18" charset="0"/>
              </a:rPr>
              <a:t>  </a:t>
            </a:r>
            <a:r>
              <a:rPr lang="ru-RU" sz="4400" dirty="0" err="1" smtClean="0">
                <a:latin typeface="Times New Roman Taj" pitchFamily="18" charset="0"/>
              </a:rPr>
              <a:t>барои</a:t>
            </a:r>
            <a:r>
              <a:rPr lang="ru-RU" sz="4400" dirty="0" smtClean="0">
                <a:latin typeface="Times New Roman Taj" pitchFamily="18" charset="0"/>
              </a:rPr>
              <a:t>  </a:t>
            </a:r>
            <a:r>
              <a:rPr lang="ru-RU" sz="4400" dirty="0" err="1" smtClean="0">
                <a:latin typeface="Times New Roman Taj" pitchFamily="18" charset="0"/>
              </a:rPr>
              <a:t>диrrататон</a:t>
            </a:r>
            <a:r>
              <a:rPr lang="ru-RU" sz="4400" dirty="0" smtClean="0">
                <a:latin typeface="Times New Roman Taj" pitchFamily="18" charset="0"/>
              </a:rPr>
              <a:t> </a:t>
            </a:r>
            <a:r>
              <a:rPr lang="ru-RU" dirty="0" smtClean="0">
                <a:latin typeface="Times New Roman Taj" pitchFamily="18" charset="0"/>
              </a:rPr>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142875" y="214313"/>
            <a:ext cx="8786813" cy="6286500"/>
          </a:xfrm>
        </p:spPr>
        <p:txBody>
          <a:bodyPr>
            <a:normAutofit/>
          </a:bodyPr>
          <a:lstStyle/>
          <a:p>
            <a:r>
              <a:rPr lang="ru-RU" dirty="0">
                <a:latin typeface="Times New Roman Tj" pitchFamily="18" charset="-52"/>
              </a:rPr>
              <a:t>Дар </a:t>
            </a:r>
            <a:r>
              <a:rPr lang="ru-RU" dirty="0" err="1">
                <a:latin typeface="Times New Roman Tj" pitchFamily="18" charset="-52"/>
              </a:rPr>
              <a:t>бахши</a:t>
            </a:r>
            <a:r>
              <a:rPr lang="ru-RU" dirty="0">
                <a:latin typeface="Times New Roman Tj" pitchFamily="18" charset="-52"/>
              </a:rPr>
              <a:t> </a:t>
            </a:r>
            <a:r>
              <a:rPr lang="ru-RU" dirty="0" err="1">
                <a:latin typeface="Times New Roman Tj" pitchFamily="18" charset="-52"/>
              </a:rPr>
              <a:t>ислоњоти</a:t>
            </a:r>
            <a:r>
              <a:rPr lang="ru-RU" dirty="0">
                <a:latin typeface="Times New Roman Tj" pitchFamily="18" charset="-52"/>
              </a:rPr>
              <a:t> </a:t>
            </a:r>
            <a:r>
              <a:rPr lang="ru-RU" dirty="0" err="1">
                <a:latin typeface="Times New Roman Tj" pitchFamily="18" charset="-52"/>
              </a:rPr>
              <a:t>идоракунии</a:t>
            </a:r>
            <a:r>
              <a:rPr lang="ru-RU" dirty="0">
                <a:latin typeface="Times New Roman Tj" pitchFamily="18" charset="-52"/>
              </a:rPr>
              <a:t> </a:t>
            </a:r>
            <a:r>
              <a:rPr lang="ru-RU" dirty="0" err="1">
                <a:latin typeface="Times New Roman Tj" pitchFamily="18" charset="-52"/>
              </a:rPr>
              <a:t>давлатї</a:t>
            </a:r>
            <a:r>
              <a:rPr lang="ru-RU" dirty="0">
                <a:latin typeface="Times New Roman Tj" pitchFamily="18" charset="-52"/>
              </a:rPr>
              <a:t>.  </a:t>
            </a:r>
            <a:r>
              <a:rPr lang="tg-Cyrl-TJ" dirty="0">
                <a:latin typeface="Times New Roman Tj" pitchFamily="18" charset="-52"/>
              </a:rPr>
              <a:t>Барои таъмини њамкорї дар масъалањои рушди миллии Љумњурии Тољикистон, дар асоси принсипњои шарикии созандаи њамаи шохањои њокимияти давлатї ва љомеаи шањрвандї Фармони Президенти Љумњурии Тољикистон аз 19 декабри соли 2007 №355 «Дар бораи таъсиси Шўрои миллии рушди назди Президенти Љумњурии Тољикистон» ќабул гардид. Инчунин бо маќсади ба амал баровардани мониторинги татбиќ ва арзёбии самаранокии иљрои стратегияњои миёнамўњлати паст кардани сатњи камбизоатї ќарори Њукумати Љумњурии Тољикистон аз 2 майи соли 2008 №216 “Дар бораи мониторинг ва арзёбии татбиќи стратегияњои миёнамўњлати паст кардани сатњи камбизоатї дар Љумњурии Тољикистон” ќабул гардид. </a:t>
            </a:r>
            <a:endParaRPr lang="ru-RU" dirty="0">
              <a:latin typeface="Times New Roman Tj" pitchFamily="18" charset="-52"/>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86874" cy="6572296"/>
          </a:xfrm>
        </p:spPr>
        <p:txBody>
          <a:bodyPr>
            <a:normAutofit/>
          </a:bodyPr>
          <a:lstStyle/>
          <a:p>
            <a:r>
              <a:rPr lang="ru-RU" dirty="0">
                <a:latin typeface="Times New Roman Tj" pitchFamily="18" charset="-52"/>
              </a:rPr>
              <a:t> </a:t>
            </a:r>
            <a:r>
              <a:rPr lang="tg-Cyrl-TJ" dirty="0">
                <a:latin typeface="Times New Roman Tj" pitchFamily="18" charset="-52"/>
              </a:rPr>
              <a:t>Љињати идомаи ислоњоти музди мењнати хизматчиёни давлатї Фармони Президенти Љумњурии Тољикистон аз 20 июни соли 2011 №480 «Дар бораи тадбирњои таќвият додани сатњи њифзи иљтимоии ањолї ва зиёд намудани маоши амалкунандаи вазифавии кормандони муассисаю ташкилотњои буљетї, андозаи нафаќањо ва стипендия» ва Фармони Президенти Љумњурии Тољикистон аз 20 июни соли 2011 №671 «Дар бораи тадбирњои таќвияти њифзи иљтимої ва зиёд намудани маоши амалкунандаи вазифавии кормандони ташкилоту муассисањои соњаи иљтимої» ќабул гардид.</a:t>
            </a:r>
            <a:endParaRPr lang="ru-RU" dirty="0">
              <a:latin typeface="Times New Roman Tj" pitchFamily="18" charset="-52"/>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500858"/>
          </a:xfrm>
        </p:spPr>
        <p:txBody>
          <a:bodyPr>
            <a:normAutofit/>
          </a:bodyPr>
          <a:lstStyle/>
          <a:p>
            <a:r>
              <a:rPr lang="tg-Cyrl-TJ" dirty="0">
                <a:latin typeface="Times New Roman Tj" pitchFamily="18" charset="-52"/>
              </a:rPr>
              <a:t>Дар самти бењбуди системаи фаъолияти иќтисодии хориљї, бо маќсади шомил шудани Љумњурии Тољикистон ба Ташкилоти Умумиљањонии Савдо як ќатор чорабинињо гузаронида шуд. Аз љумла, ќарори Њукумати Љумњурии Тољикистон «Дар бораи тасдиќи Наќшаи чорабинињо оид ба содда гардонидани мамониятњои маъмурї њангоми содироту воридоти молњо» тањия ва бо ќарори Њукумати Љумњурии Тољикистон  аз 1 октябри соли 2008 №487 ќабул гардид. Инчунин Ќонунњои Љумњурии Тољикистон аз 5 марти соли 2007 №234 «Дар бораи тамѓаи молї ва тамѓањои хизматрасонї» ва аз 5 марти соли 2007 №236 «Дар бораи ишорањои љуѓрофї» аз љониби Президенти Љумњурии Тољикистон ба тасвиб расидаанд.</a:t>
            </a:r>
            <a:endParaRPr lang="ru-RU" dirty="0">
              <a:latin typeface="Times New Roman Tj" pitchFamily="18" charset="-52"/>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86874" cy="6500858"/>
          </a:xfrm>
        </p:spPr>
        <p:txBody>
          <a:bodyPr>
            <a:normAutofit fontScale="92500" lnSpcReduction="10000"/>
          </a:bodyPr>
          <a:lstStyle/>
          <a:p>
            <a:r>
              <a:rPr lang="tg-Cyrl-TJ" dirty="0">
                <a:latin typeface="Times New Roman Tj" pitchFamily="18" charset="-52"/>
              </a:rPr>
              <a:t>Њукумати љумњурї бањри пешрафти соњаи наќлиёт љињати барќарорсозии системаи роњњо, сохтмони туннелњо ва кўпрукњо кўшишњои зиёд намуда, бањри татбиќи лоињањои наќлиётї тўли солњои 2010-2012 чорањои зарурї андешид. Дар натиљаи татбиќи лоињањои инвеститсионии дохилї ва хориљї сохтмони наќби Шар-Шар ва кўпрук дар дарёи Панҷ анљом ёфта, дар ин замина 1083,5 км. роњњои сифатан ќаноатбахш  сохта шуд ва 697,1 км роњ барќарор гардида, мавриди истифода ќарор гирифт. Дар бахши авиатсионї ва наќлиёти роњи оњан маљмўи тадбирњои ибтидої оид ба либерализатсия анљом дода шуд ва бо маќсади азнавташкилдињии корхонањои бузурги инфрасохторї марњилаи якуми наќшаи стратегии азнавсозии сохтори КВДЊ «Тољик-Эйр» амалї гардид. Бањри дастгирии фаъолияти Роњи оњани Тољикистон, бењтар намудани заминаи моддию техникии он ва ба талаботи имрўза љавобгў будани парки вагонњо аз њисоби маблаѓњои дохилї вагонњои боркаш харидорї карда шуд.</a:t>
            </a:r>
            <a:endParaRPr lang="ru-RU" dirty="0">
              <a:latin typeface="Times New Roman Tj" pitchFamily="18" charset="-5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429420"/>
          </a:xfrm>
        </p:spPr>
        <p:txBody>
          <a:bodyPr>
            <a:normAutofit lnSpcReduction="10000"/>
          </a:bodyPr>
          <a:lstStyle/>
          <a:p>
            <a:r>
              <a:rPr lang="tg-Cyrl-TJ" dirty="0">
                <a:latin typeface="Times New Roman Tj" pitchFamily="18" charset="-52"/>
              </a:rPr>
              <a:t>Љињати тањкими заминаи њуќуќї ва кам кардани монеањои маъмурї Ассотсиатсияи боркашонњои байналмилалии автомобилї мустаќил дониста шуд ва бо дарназардошти сатњи баланди харољоти давлат барои таъсиси объектњои нави наќлиётї Корхонаи воњиди давлатии «Экспедитсияи наќлиётї» таъсис гардид. </a:t>
            </a:r>
            <a:endParaRPr lang="ru-RU" dirty="0">
              <a:latin typeface="Times New Roman Tj" pitchFamily="18" charset="-52"/>
            </a:endParaRPr>
          </a:p>
          <a:p>
            <a:r>
              <a:rPr lang="tg-Cyrl-TJ" dirty="0">
                <a:latin typeface="Times New Roman Tj" pitchFamily="18" charset="-52"/>
              </a:rPr>
              <a:t>Таи солњои 2013-2015 дар бахши алоќа барои рушди минбаъдаи соња сатњи баланди дурнамои инкишоф дар бозори љањонї ба инобат гирифта шудааст. Стансияњои нави автоматии раќамї ба истифода дода шуда, лоињаи инвеститсионии «Шабакаи наќлиётї» оид ба насби симчўбњо ба анљом расид. Шабакаи дастрас дар сатњи дењот дар њудуди ноњияњои тобеи марказ ташкил ёфтааст, ки дар натиља њиссаи шабакањои телефонии таљдидшуда то 95% афзоиш ёфт. </a:t>
            </a:r>
            <a:endParaRPr lang="ru-RU" dirty="0">
              <a:latin typeface="Times New Roman Tj" pitchFamily="18" charset="-5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786874" cy="6357982"/>
          </a:xfrm>
        </p:spPr>
        <p:txBody>
          <a:bodyPr>
            <a:normAutofit/>
          </a:bodyPr>
          <a:lstStyle/>
          <a:p>
            <a:r>
              <a:rPr lang="tg-Cyrl-TJ" dirty="0">
                <a:latin typeface="Times New Roman Tj" pitchFamily="18" charset="-52"/>
              </a:rPr>
              <a:t>Пешравињо дар соњаи наќлиёт ва алоќа имконият дод, ки њангоми интиќоли дохилї ва хориљї харољот камтар гардида, њаљм ва сифати њамлу наќли дохилї ва хориљии мусофирон ва боркашонї, бењбуди заминаи моддию техникии ќаторањо, роњњои автомобилгарду роњи оњан, дастрасии интиќол тавассути наќлиёти њавої, бењбуди шароити транзит, кам кардани харољот барои хизматрасонї, амнияти фаъолияти системаи наќлиётї, хизматрасонии алоќа, дастрасї ба шабакаи интернет ва алоќаи мобилї таъмин карда шавад.</a:t>
            </a:r>
            <a:endParaRPr lang="ru-RU" dirty="0">
              <a:latin typeface="Times New Roman Tj" pitchFamily="18" charset="-52"/>
            </a:endParaRP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42852"/>
            <a:ext cx="8715436" cy="6500858"/>
          </a:xfrm>
        </p:spPr>
        <p:txBody>
          <a:bodyPr/>
          <a:lstStyle/>
          <a:p>
            <a:r>
              <a:rPr lang="tg-Cyrl-TJ" dirty="0">
                <a:latin typeface="Times New Roman Tj" pitchFamily="18" charset="-52"/>
              </a:rPr>
              <a:t>Дар  натиљаи татбиќи лоињањои энергетикї  њаљм ва сифати хизматрасонињо барои дигар бахшњои истењсолї, ки аз сабаби норасоии ќувваи барќ бо иќтидори нопурра фаъолият мекунанд, то як андоза бењтар гардида, инчунин ба баланд бардоштани сатњи дастрасии хизматрасонии энергетикї барои ањолї мусоидат намуд.</a:t>
            </a:r>
            <a:endParaRPr lang="ru-RU" dirty="0">
              <a:latin typeface="Times New Roman Tj" pitchFamily="18" charset="-52"/>
            </a:endParaRP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14290"/>
            <a:ext cx="8858312" cy="6215106"/>
          </a:xfrm>
        </p:spPr>
        <p:txBody>
          <a:bodyPr>
            <a:normAutofit fontScale="92500" lnSpcReduction="10000"/>
          </a:bodyPr>
          <a:lstStyle/>
          <a:p>
            <a:r>
              <a:rPr lang="tg-Cyrl-TJ" dirty="0">
                <a:latin typeface="Times New Roman Tj" pitchFamily="18" charset="-52"/>
              </a:rPr>
              <a:t>Инчунин, дар соњаи энергетика Барномаи дарозмуддати бунёди силсилаи нерўгоњњои хурди барќї дар давраи солњои 2007-2020 амалї гардида истодааст ва то инљониб 50 адад  НБО-и хурд сохта ба истифода дода шуд. Љињати паст кардани талафоти энергетикї аз њисоби маблаѓгузории Бонки умумиљањонї корњои иваз намудани њисобкунакњои индуксионї ба электронї дар шањри Душанбе оѓоз гардида, дар ин самт 4,1 млн. доллари ИМА маблаѓ азхуд карда шуд. Њамчунин хатњои интиќоли барќї сохта ба истифода дода шуд, ки дар натиља њиссаи истифодабарандагони ќувваи барќ то 1,9 % афзоиш ёфт. Њукумати љумњурї бо маќсади паст кардани шиддати норасоии ќувваи барќ дар љумњурї истифодаи таљњизоти  каммасрафро ба таври  васеъ љорї намуд.  Дар ин самт, лампањои каммасрафи замонавї мавриди истифода ќарор гирифт, ки харољоти нерўи барќро ба маќсади рўшної то 5 маротиба кам ва мўњлати истифодаи лампањоро 8-10 маротиба зиёд намуд. </a:t>
            </a:r>
            <a:endParaRPr lang="ru-RU" dirty="0">
              <a:latin typeface="Times New Roman Tj" pitchFamily="18" charset="-52"/>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1721</Words>
  <Application>Microsoft Office PowerPoint</Application>
  <PresentationFormat>Экран (4:3)</PresentationFormat>
  <Paragraphs>22</Paragraphs>
  <Slides>15</Slides>
  <Notes>0</Notes>
  <HiddenSlides>1</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Поток</vt:lpstr>
      <vt:lpstr>Муаммо{ои  асосb  дар  бахши  паст  кардани  сат{и  камбизоатb  дар Xум{урии Тоxикистон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Муаммо{ои  асосb  дар  бахши  паст  кардани  сат{и  камбизоатb  дар Xум{урии Тоxикистон </dc:title>
  <dc:creator>User</dc:creator>
  <cp:lastModifiedBy>User</cp:lastModifiedBy>
  <cp:revision>2</cp:revision>
  <dcterms:created xsi:type="dcterms:W3CDTF">2013-12-04T18:01:20Z</dcterms:created>
  <dcterms:modified xsi:type="dcterms:W3CDTF">2013-12-04T18:16:03Z</dcterms:modified>
</cp:coreProperties>
</file>